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Light" charset="1" panose="02000000000000000000"/>
      <p:regular r:id="rId10"/>
    </p:embeddedFont>
    <p:embeddedFont>
      <p:font typeface="Poppins Light Bold" charset="1" panose="02000000000000000000"/>
      <p:regular r:id="rId11"/>
    </p:embeddedFont>
    <p:embeddedFont>
      <p:font typeface="Poppins Medium" charset="1" panose="02000000000000000000"/>
      <p:regular r:id="rId12"/>
    </p:embeddedFont>
    <p:embeddedFont>
      <p:font typeface="Poppins Medium Bold" charset="1" panose="020000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media/image6.png>
</file>

<file path=ppt/media/image7.png>
</file>

<file path=ppt/media/image8.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https://www.canva.com/design/DAF0zz1GS-A/4xMO7GbafLQmAjJ7c8qZuA/view?utm_content=DAF0zz1GS-A&amp;utm_campaign=designshare&amp;utm_medium=link&amp;utm_source=editor" TargetMode="External" Type="http://schemas.openxmlformats.org/officeDocument/2006/relationships/hyperlink"/><Relationship Id="rId3" Target="../media/image1.png" Type="http://schemas.openxmlformats.org/officeDocument/2006/relationships/image"/><Relationship Id="rId4" Target="../media/image6.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true" rot="0">
            <a:off x="12005738" y="2260462"/>
            <a:ext cx="7641615" cy="5845836"/>
          </a:xfrm>
          <a:custGeom>
            <a:avLst/>
            <a:gdLst/>
            <a:ahLst/>
            <a:cxnLst/>
            <a:rect r="r" b="b" t="t" l="l"/>
            <a:pathLst>
              <a:path h="5845836" w="7641615">
                <a:moveTo>
                  <a:pt x="7641616" y="5845836"/>
                </a:moveTo>
                <a:lnTo>
                  <a:pt x="0" y="5845836"/>
                </a:lnTo>
                <a:lnTo>
                  <a:pt x="0" y="0"/>
                </a:lnTo>
                <a:lnTo>
                  <a:pt x="7641616" y="0"/>
                </a:lnTo>
                <a:lnTo>
                  <a:pt x="7641616" y="5845836"/>
                </a:lnTo>
                <a:close/>
              </a:path>
            </a:pathLst>
          </a:custGeom>
          <a:blipFill>
            <a:blip r:embed="rId2"/>
            <a:stretch>
              <a:fillRect l="0" t="0" r="0" b="0"/>
            </a:stretch>
          </a:blipFill>
        </p:spPr>
      </p:sp>
      <p:grpSp>
        <p:nvGrpSpPr>
          <p:cNvPr name="Group 3" id="3"/>
          <p:cNvGrpSpPr/>
          <p:nvPr/>
        </p:nvGrpSpPr>
        <p:grpSpPr>
          <a:xfrm rot="0">
            <a:off x="1538968" y="2045832"/>
            <a:ext cx="11330431" cy="6444347"/>
            <a:chOff x="0" y="0"/>
            <a:chExt cx="15107241" cy="8592462"/>
          </a:xfrm>
        </p:grpSpPr>
        <p:sp>
          <p:nvSpPr>
            <p:cNvPr name="TextBox 4" id="4"/>
            <p:cNvSpPr txBox="true"/>
            <p:nvPr/>
          </p:nvSpPr>
          <p:spPr>
            <a:xfrm rot="0">
              <a:off x="0" y="9525"/>
              <a:ext cx="4915988" cy="574675"/>
            </a:xfrm>
            <a:prstGeom prst="rect">
              <a:avLst/>
            </a:prstGeom>
          </p:spPr>
          <p:txBody>
            <a:bodyPr anchor="t" rtlCol="false" tIns="0" lIns="0" bIns="0" rIns="0">
              <a:spAutoFit/>
            </a:bodyPr>
            <a:lstStyle/>
            <a:p>
              <a:pPr>
                <a:lnSpc>
                  <a:spcPts val="3480"/>
                </a:lnSpc>
              </a:pPr>
              <a:r>
                <a:rPr lang="en-US" sz="2900">
                  <a:solidFill>
                    <a:srgbClr val="10B5BF"/>
                  </a:solidFill>
                  <a:latin typeface="Poppins Medium"/>
                </a:rPr>
                <a:t>Ganang Setyo Hadi</a:t>
              </a:r>
            </a:p>
          </p:txBody>
        </p:sp>
        <p:sp>
          <p:nvSpPr>
            <p:cNvPr name="TextBox 5" id="5"/>
            <p:cNvSpPr txBox="true"/>
            <p:nvPr/>
          </p:nvSpPr>
          <p:spPr>
            <a:xfrm rot="0">
              <a:off x="0" y="1998331"/>
              <a:ext cx="15107241" cy="5310717"/>
            </a:xfrm>
            <a:prstGeom prst="rect">
              <a:avLst/>
            </a:prstGeom>
          </p:spPr>
          <p:txBody>
            <a:bodyPr anchor="t" rtlCol="false" tIns="0" lIns="0" bIns="0" rIns="0">
              <a:spAutoFit/>
            </a:bodyPr>
            <a:lstStyle/>
            <a:p>
              <a:pPr>
                <a:lnSpc>
                  <a:spcPts val="15400"/>
                </a:lnSpc>
              </a:pPr>
              <a:r>
                <a:rPr lang="en-US" sz="14000">
                  <a:solidFill>
                    <a:srgbClr val="FFFFFF"/>
                  </a:solidFill>
                  <a:latin typeface="Poppins Medium Bold"/>
                </a:rPr>
                <a:t>SPAM EMAIL DETECTOR</a:t>
              </a:r>
            </a:p>
          </p:txBody>
        </p:sp>
        <p:sp>
          <p:nvSpPr>
            <p:cNvPr name="TextBox 6" id="6"/>
            <p:cNvSpPr txBox="true"/>
            <p:nvPr/>
          </p:nvSpPr>
          <p:spPr>
            <a:xfrm rot="0">
              <a:off x="0" y="7971432"/>
              <a:ext cx="15107241" cy="622723"/>
            </a:xfrm>
            <a:prstGeom prst="rect">
              <a:avLst/>
            </a:prstGeom>
          </p:spPr>
          <p:txBody>
            <a:bodyPr anchor="t" rtlCol="false" tIns="0" lIns="0" bIns="0" rIns="0">
              <a:spAutoFit/>
            </a:bodyPr>
            <a:lstStyle/>
            <a:p>
              <a:pPr>
                <a:lnSpc>
                  <a:spcPts val="3919"/>
                </a:lnSpc>
              </a:pPr>
              <a:r>
                <a:rPr lang="en-US" sz="2799" spc="55">
                  <a:solidFill>
                    <a:srgbClr val="FFFFFF"/>
                  </a:solidFill>
                  <a:latin typeface="Poppins Medium"/>
                </a:rPr>
                <a:t>Dosen pengampu : Alim Misbullah, S.Si., M.S.</a:t>
              </a:r>
            </a:p>
          </p:txBody>
        </p:sp>
      </p:grpSp>
      <p:sp>
        <p:nvSpPr>
          <p:cNvPr name="Freeform 7" id="7"/>
          <p:cNvSpPr/>
          <p:nvPr/>
        </p:nvSpPr>
        <p:spPr>
          <a:xfrm flipH="false" flipV="false" rot="0">
            <a:off x="8120896" y="-716402"/>
            <a:ext cx="3586584" cy="2976864"/>
          </a:xfrm>
          <a:custGeom>
            <a:avLst/>
            <a:gdLst/>
            <a:ahLst/>
            <a:cxnLst/>
            <a:rect r="r" b="b" t="t" l="l"/>
            <a:pathLst>
              <a:path h="2976864" w="3586584">
                <a:moveTo>
                  <a:pt x="0" y="0"/>
                </a:moveTo>
                <a:lnTo>
                  <a:pt x="3586583" y="0"/>
                </a:lnTo>
                <a:lnTo>
                  <a:pt x="3586583" y="2976864"/>
                </a:lnTo>
                <a:lnTo>
                  <a:pt x="0" y="2976864"/>
                </a:lnTo>
                <a:lnTo>
                  <a:pt x="0" y="0"/>
                </a:lnTo>
                <a:close/>
              </a:path>
            </a:pathLst>
          </a:custGeom>
          <a:blipFill>
            <a:blip r:embed="rId3"/>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39388" y="3519463"/>
            <a:ext cx="10336162" cy="5123538"/>
            <a:chOff x="0" y="0"/>
            <a:chExt cx="13781550" cy="6831383"/>
          </a:xfrm>
        </p:grpSpPr>
        <p:sp>
          <p:nvSpPr>
            <p:cNvPr name="TextBox 3" id="3"/>
            <p:cNvSpPr txBox="true"/>
            <p:nvPr/>
          </p:nvSpPr>
          <p:spPr>
            <a:xfrm rot="0">
              <a:off x="0" y="4672383"/>
              <a:ext cx="13781550" cy="2159000"/>
            </a:xfrm>
            <a:prstGeom prst="rect">
              <a:avLst/>
            </a:prstGeom>
          </p:spPr>
          <p:txBody>
            <a:bodyPr anchor="t" rtlCol="false" tIns="0" lIns="0" bIns="0" rIns="0">
              <a:spAutoFit/>
            </a:bodyPr>
            <a:lstStyle/>
            <a:p>
              <a:pPr>
                <a:lnSpc>
                  <a:spcPts val="2610"/>
                </a:lnSpc>
              </a:pPr>
              <a:r>
                <a:rPr lang="en-US" sz="2175">
                  <a:solidFill>
                    <a:srgbClr val="10B5BF"/>
                  </a:solidFill>
                  <a:latin typeface="Poppins Medium"/>
                </a:rPr>
                <a:t>tautan untuk melihat di canva :</a:t>
              </a:r>
            </a:p>
            <a:p>
              <a:pPr>
                <a:lnSpc>
                  <a:spcPts val="2610"/>
                </a:lnSpc>
              </a:pPr>
              <a:r>
                <a:rPr lang="en-US" sz="2175" u="sng">
                  <a:solidFill>
                    <a:srgbClr val="10B5BF"/>
                  </a:solidFill>
                  <a:latin typeface="Poppins Medium"/>
                  <a:hlinkClick r:id="rId2" tooltip="https://www.canva.com/design/DAF0zz1GS-A/4xMO7GbafLQmAjJ7c8qZuA/view?utm_content=DAF0zz1GS-A&amp;utm_campaign=designshare&amp;utm_medium=link&amp;utm_source=editor"/>
                </a:rPr>
                <a:t>https://www.canva.com/design/DAF0zz1GS-A/4xMO7GbafLQmAjJ7c8qZuA/view?utm_content=DAF0zz1GS-A&amp;utm_campaign=designshare&amp;utm_medium=link&amp;utm_source=editor</a:t>
              </a:r>
            </a:p>
          </p:txBody>
        </p:sp>
        <p:sp>
          <p:nvSpPr>
            <p:cNvPr name="TextBox 4" id="4"/>
            <p:cNvSpPr txBox="true"/>
            <p:nvPr/>
          </p:nvSpPr>
          <p:spPr>
            <a:xfrm rot="0">
              <a:off x="0" y="0"/>
              <a:ext cx="13781550"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Sekian</a:t>
              </a:r>
            </a:p>
            <a:p>
              <a:pPr>
                <a:lnSpc>
                  <a:spcPts val="10800"/>
                </a:lnSpc>
              </a:pPr>
              <a:r>
                <a:rPr lang="en-US" sz="9000">
                  <a:solidFill>
                    <a:srgbClr val="FFFFFF"/>
                  </a:solidFill>
                  <a:latin typeface="Poppins Medium Bold"/>
                </a:rPr>
                <a:t>Terimakasih</a:t>
              </a:r>
            </a:p>
          </p:txBody>
        </p:sp>
      </p:grpSp>
      <p:sp>
        <p:nvSpPr>
          <p:cNvPr name="Freeform 5" id="5"/>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3"/>
            <a:stretch>
              <a:fillRect l="0" t="0" r="0" b="0"/>
            </a:stretch>
          </a:blipFill>
        </p:spPr>
      </p:sp>
      <p:sp>
        <p:nvSpPr>
          <p:cNvPr name="Freeform 6" id="6"/>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6613130" y="1328132"/>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2"/>
            <a:stretch>
              <a:fillRect l="0" t="0" r="0" b="0"/>
            </a:stretch>
          </a:blipFill>
        </p:spPr>
      </p:sp>
      <p:sp>
        <p:nvSpPr>
          <p:cNvPr name="TextBox 3" id="3"/>
          <p:cNvSpPr txBox="true"/>
          <p:nvPr/>
        </p:nvSpPr>
        <p:spPr>
          <a:xfrm rot="0">
            <a:off x="1485900" y="1328132"/>
            <a:ext cx="6077873" cy="2533650"/>
          </a:xfrm>
          <a:prstGeom prst="rect">
            <a:avLst/>
          </a:prstGeom>
        </p:spPr>
        <p:txBody>
          <a:bodyPr anchor="t" rtlCol="false" tIns="0" lIns="0" bIns="0" rIns="0">
            <a:spAutoFit/>
          </a:bodyPr>
          <a:lstStyle/>
          <a:p>
            <a:pPr>
              <a:lnSpc>
                <a:spcPts val="9990"/>
              </a:lnSpc>
            </a:pPr>
            <a:r>
              <a:rPr lang="en-US" sz="8325">
                <a:solidFill>
                  <a:srgbClr val="FFFFFF"/>
                </a:solidFill>
                <a:latin typeface="Poppins Medium Bold"/>
              </a:rPr>
              <a:t>Daftar Isi Slide</a:t>
            </a:r>
          </a:p>
        </p:txBody>
      </p:sp>
      <p:grpSp>
        <p:nvGrpSpPr>
          <p:cNvPr name="Group 4" id="4"/>
          <p:cNvGrpSpPr/>
          <p:nvPr/>
        </p:nvGrpSpPr>
        <p:grpSpPr>
          <a:xfrm rot="0">
            <a:off x="10387959" y="852109"/>
            <a:ext cx="5887373" cy="8582782"/>
            <a:chOff x="0" y="0"/>
            <a:chExt cx="7849830" cy="11443710"/>
          </a:xfrm>
        </p:grpSpPr>
        <p:sp>
          <p:nvSpPr>
            <p:cNvPr name="TextBox 5" id="5"/>
            <p:cNvSpPr txBox="true"/>
            <p:nvPr/>
          </p:nvSpPr>
          <p:spPr>
            <a:xfrm rot="0">
              <a:off x="0" y="-57150"/>
              <a:ext cx="7849830" cy="5566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Jenis Kasus</a:t>
              </a:r>
            </a:p>
          </p:txBody>
        </p:sp>
        <p:sp>
          <p:nvSpPr>
            <p:cNvPr name="AutoShape 6" id="6"/>
            <p:cNvSpPr/>
            <p:nvPr/>
          </p:nvSpPr>
          <p:spPr>
            <a:xfrm>
              <a:off x="0" y="1111182"/>
              <a:ext cx="7849830" cy="0"/>
            </a:xfrm>
            <a:prstGeom prst="line">
              <a:avLst/>
            </a:prstGeom>
            <a:ln cap="rnd" w="25400">
              <a:solidFill>
                <a:srgbClr val="10B5BF"/>
              </a:solidFill>
              <a:prstDash val="solid"/>
              <a:headEnd type="none" len="sm" w="sm"/>
              <a:tailEnd type="none" len="sm" w="sm"/>
            </a:ln>
          </p:spPr>
        </p:sp>
        <p:sp>
          <p:nvSpPr>
            <p:cNvPr name="TextBox 7" id="7"/>
            <p:cNvSpPr txBox="true"/>
            <p:nvPr/>
          </p:nvSpPr>
          <p:spPr>
            <a:xfrm rot="0">
              <a:off x="0" y="1693197"/>
              <a:ext cx="7849830" cy="1050713"/>
            </a:xfrm>
            <a:prstGeom prst="rect">
              <a:avLst/>
            </a:prstGeom>
          </p:spPr>
          <p:txBody>
            <a:bodyPr anchor="t" rtlCol="false" tIns="0" lIns="0" bIns="0" rIns="0">
              <a:spAutoFit/>
            </a:bodyPr>
            <a:lstStyle/>
            <a:p>
              <a:pPr>
                <a:lnSpc>
                  <a:spcPts val="3290"/>
                </a:lnSpc>
              </a:pPr>
              <a:r>
                <a:rPr lang="en-US" sz="2350">
                  <a:solidFill>
                    <a:srgbClr val="FFFFFF"/>
                  </a:solidFill>
                  <a:latin typeface="Poppins Light"/>
                </a:rPr>
                <a:t>Dataset yang digunakan (Jumlah fitur dan Jumlah label)</a:t>
              </a:r>
            </a:p>
          </p:txBody>
        </p:sp>
        <p:sp>
          <p:nvSpPr>
            <p:cNvPr name="AutoShape 8" id="8"/>
            <p:cNvSpPr/>
            <p:nvPr/>
          </p:nvSpPr>
          <p:spPr>
            <a:xfrm>
              <a:off x="0" y="3386038"/>
              <a:ext cx="7849830" cy="0"/>
            </a:xfrm>
            <a:prstGeom prst="line">
              <a:avLst/>
            </a:prstGeom>
            <a:ln cap="rnd" w="25400">
              <a:solidFill>
                <a:srgbClr val="10B5BF"/>
              </a:solidFill>
              <a:prstDash val="solid"/>
              <a:headEnd type="none" len="sm" w="sm"/>
              <a:tailEnd type="none" len="sm" w="sm"/>
            </a:ln>
          </p:spPr>
        </p:sp>
        <p:sp>
          <p:nvSpPr>
            <p:cNvPr name="TextBox 9" id="9"/>
            <p:cNvSpPr txBox="true"/>
            <p:nvPr/>
          </p:nvSpPr>
          <p:spPr>
            <a:xfrm rot="0">
              <a:off x="0" y="3949003"/>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Jenis jaringan saraf tiruan yang digunakan</a:t>
              </a:r>
            </a:p>
          </p:txBody>
        </p:sp>
        <p:sp>
          <p:nvSpPr>
            <p:cNvPr name="AutoShape 10" id="10"/>
            <p:cNvSpPr/>
            <p:nvPr/>
          </p:nvSpPr>
          <p:spPr>
            <a:xfrm>
              <a:off x="0" y="5701535"/>
              <a:ext cx="7849830" cy="0"/>
            </a:xfrm>
            <a:prstGeom prst="line">
              <a:avLst/>
            </a:prstGeom>
            <a:ln cap="rnd" w="25400">
              <a:solidFill>
                <a:srgbClr val="10B5BF"/>
              </a:solidFill>
              <a:prstDash val="solid"/>
              <a:headEnd type="none" len="sm" w="sm"/>
              <a:tailEnd type="none" len="sm" w="sm"/>
            </a:ln>
          </p:spPr>
        </p:sp>
        <p:sp>
          <p:nvSpPr>
            <p:cNvPr name="TextBox 11" id="11"/>
            <p:cNvSpPr txBox="true"/>
            <p:nvPr/>
          </p:nvSpPr>
          <p:spPr>
            <a:xfrm rot="0">
              <a:off x="0" y="6264500"/>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Jenis optimisasi dan fungsi aktivasi yang digunakan</a:t>
              </a:r>
            </a:p>
          </p:txBody>
        </p:sp>
        <p:sp>
          <p:nvSpPr>
            <p:cNvPr name="AutoShape 12" id="12"/>
            <p:cNvSpPr/>
            <p:nvPr/>
          </p:nvSpPr>
          <p:spPr>
            <a:xfrm>
              <a:off x="0" y="8017031"/>
              <a:ext cx="7849830" cy="0"/>
            </a:xfrm>
            <a:prstGeom prst="line">
              <a:avLst/>
            </a:prstGeom>
            <a:ln cap="rnd" w="25400">
              <a:solidFill>
                <a:srgbClr val="10B5BF"/>
              </a:solidFill>
              <a:prstDash val="solid"/>
              <a:headEnd type="none" len="sm" w="sm"/>
              <a:tailEnd type="none" len="sm" w="sm"/>
            </a:ln>
          </p:spPr>
        </p:sp>
        <p:sp>
          <p:nvSpPr>
            <p:cNvPr name="TextBox 13" id="13"/>
            <p:cNvSpPr txBox="true"/>
            <p:nvPr/>
          </p:nvSpPr>
          <p:spPr>
            <a:xfrm rot="0">
              <a:off x="0" y="8579996"/>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Jumlah hidden layer dan hidden node</a:t>
              </a:r>
            </a:p>
          </p:txBody>
        </p:sp>
        <p:sp>
          <p:nvSpPr>
            <p:cNvPr name="AutoShape 14" id="14"/>
            <p:cNvSpPr/>
            <p:nvPr/>
          </p:nvSpPr>
          <p:spPr>
            <a:xfrm>
              <a:off x="0" y="10332528"/>
              <a:ext cx="7849830" cy="0"/>
            </a:xfrm>
            <a:prstGeom prst="line">
              <a:avLst/>
            </a:prstGeom>
            <a:ln cap="rnd" w="25400">
              <a:solidFill>
                <a:srgbClr val="10B5BF"/>
              </a:solidFill>
              <a:prstDash val="solid"/>
              <a:headEnd type="none" len="sm" w="sm"/>
              <a:tailEnd type="none" len="sm" w="sm"/>
            </a:ln>
          </p:spPr>
        </p:sp>
        <p:sp>
          <p:nvSpPr>
            <p:cNvPr name="TextBox 15" id="15"/>
            <p:cNvSpPr txBox="true"/>
            <p:nvPr/>
          </p:nvSpPr>
          <p:spPr>
            <a:xfrm rot="0">
              <a:off x="0" y="10895493"/>
              <a:ext cx="7849830" cy="5566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Jumlah total bobot (weight)</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2322542"/>
            <a:ext cx="12072329" cy="5641915"/>
            <a:chOff x="0" y="0"/>
            <a:chExt cx="16096438" cy="7522554"/>
          </a:xfrm>
        </p:grpSpPr>
        <p:sp>
          <p:nvSpPr>
            <p:cNvPr name="TextBox 3" id="3"/>
            <p:cNvSpPr txBox="true"/>
            <p:nvPr/>
          </p:nvSpPr>
          <p:spPr>
            <a:xfrm rot="0">
              <a:off x="0" y="3523364"/>
              <a:ext cx="16096438" cy="1346200"/>
            </a:xfrm>
            <a:prstGeom prst="rect">
              <a:avLst/>
            </a:prstGeom>
          </p:spPr>
          <p:txBody>
            <a:bodyPr anchor="t" rtlCol="false" tIns="0" lIns="0" bIns="0" rIns="0">
              <a:spAutoFit/>
            </a:bodyPr>
            <a:lstStyle/>
            <a:p>
              <a:pPr>
                <a:lnSpc>
                  <a:spcPts val="4019"/>
                </a:lnSpc>
              </a:pPr>
              <a:r>
                <a:rPr lang="en-US" sz="3350">
                  <a:solidFill>
                    <a:srgbClr val="10B5BF"/>
                  </a:solidFill>
                  <a:latin typeface="Poppins Medium"/>
                </a:rPr>
                <a:t>Deteksi Spam Email Menggunakan Model Klasifikasi Teks Machine Learning </a:t>
              </a:r>
            </a:p>
          </p:txBody>
        </p:sp>
        <p:sp>
          <p:nvSpPr>
            <p:cNvPr name="TextBox 4" id="4"/>
            <p:cNvSpPr txBox="true"/>
            <p:nvPr/>
          </p:nvSpPr>
          <p:spPr>
            <a:xfrm rot="0">
              <a:off x="0" y="179705"/>
              <a:ext cx="16096438" cy="2454275"/>
            </a:xfrm>
            <a:prstGeom prst="rect">
              <a:avLst/>
            </a:prstGeom>
          </p:spPr>
          <p:txBody>
            <a:bodyPr anchor="t" rtlCol="false" tIns="0" lIns="0" bIns="0" rIns="0">
              <a:spAutoFit/>
            </a:bodyPr>
            <a:lstStyle/>
            <a:p>
              <a:pPr>
                <a:lnSpc>
                  <a:spcPts val="7320"/>
                </a:lnSpc>
              </a:pPr>
              <a:r>
                <a:rPr lang="en-US" sz="6100">
                  <a:solidFill>
                    <a:srgbClr val="FFFFFF"/>
                  </a:solidFill>
                  <a:latin typeface="Poppins Medium Bold"/>
                </a:rPr>
                <a:t>Jenis kasus apa yang dipilih sebagai fokus penelitian?</a:t>
              </a:r>
            </a:p>
          </p:txBody>
        </p:sp>
        <p:sp>
          <p:nvSpPr>
            <p:cNvPr name="TextBox 5" id="5"/>
            <p:cNvSpPr txBox="true"/>
            <p:nvPr/>
          </p:nvSpPr>
          <p:spPr>
            <a:xfrm rot="0">
              <a:off x="0" y="5685287"/>
              <a:ext cx="16096438" cy="1702647"/>
            </a:xfrm>
            <a:prstGeom prst="rect">
              <a:avLst/>
            </a:prstGeom>
          </p:spPr>
          <p:txBody>
            <a:bodyPr anchor="t" rtlCol="false" tIns="0" lIns="0" bIns="0" rIns="0">
              <a:spAutoFit/>
            </a:bodyPr>
            <a:lstStyle/>
            <a:p>
              <a:pPr algn="just">
                <a:lnSpc>
                  <a:spcPts val="2590"/>
                </a:lnSpc>
              </a:pPr>
              <a:r>
                <a:rPr lang="en-US" sz="1850">
                  <a:solidFill>
                    <a:srgbClr val="FFFFFF"/>
                  </a:solidFill>
                  <a:latin typeface="Poppins Light"/>
                </a:rPr>
                <a:t>mengembangkan sistem deteksi spam email yang efektif dengan memanfaatkan teknik klasifikasi menggunakan model machine learning. Dalam konteks ini, spam email merujuk pada pesan yang tidak diinginkan atau berpotensi membahayakan yang dapat mengganggu pengguna email dalam kehidupan sehari-hari.</a:t>
              </a:r>
            </a:p>
          </p:txBody>
        </p:sp>
      </p:grpSp>
      <p:sp>
        <p:nvSpPr>
          <p:cNvPr name="Freeform 6" id="6"/>
          <p:cNvSpPr/>
          <p:nvPr/>
        </p:nvSpPr>
        <p:spPr>
          <a:xfrm flipH="true" flipV="true" rot="0">
            <a:off x="12865622" y="1028700"/>
            <a:ext cx="7641615" cy="5845836"/>
          </a:xfrm>
          <a:custGeom>
            <a:avLst/>
            <a:gdLst/>
            <a:ahLst/>
            <a:cxnLst/>
            <a:rect r="r" b="b" t="t" l="l"/>
            <a:pathLst>
              <a:path h="5845836" w="7641615">
                <a:moveTo>
                  <a:pt x="7641615" y="5845836"/>
                </a:moveTo>
                <a:lnTo>
                  <a:pt x="0" y="5845836"/>
                </a:lnTo>
                <a:lnTo>
                  <a:pt x="0" y="0"/>
                </a:lnTo>
                <a:lnTo>
                  <a:pt x="7641615" y="0"/>
                </a:lnTo>
                <a:lnTo>
                  <a:pt x="7641615" y="5845836"/>
                </a:lnTo>
                <a:close/>
              </a:path>
            </a:pathLst>
          </a:custGeom>
          <a:blipFill>
            <a:blip r:embed="rId2"/>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186461"/>
            <a:ext cx="11255555" cy="7730762"/>
            <a:chOff x="0" y="0"/>
            <a:chExt cx="15007407" cy="10307683"/>
          </a:xfrm>
        </p:grpSpPr>
        <p:sp>
          <p:nvSpPr>
            <p:cNvPr name="TextBox 3" id="3"/>
            <p:cNvSpPr txBox="true"/>
            <p:nvPr/>
          </p:nvSpPr>
          <p:spPr>
            <a:xfrm rot="0">
              <a:off x="0" y="1785360"/>
              <a:ext cx="15007407" cy="1705873"/>
            </a:xfrm>
            <a:prstGeom prst="rect">
              <a:avLst/>
            </a:prstGeom>
          </p:spPr>
          <p:txBody>
            <a:bodyPr anchor="t" rtlCol="false" tIns="0" lIns="0" bIns="0" rIns="0">
              <a:spAutoFit/>
            </a:bodyPr>
            <a:lstStyle/>
            <a:p>
              <a:pPr algn="just">
                <a:lnSpc>
                  <a:spcPts val="3387"/>
                </a:lnSpc>
              </a:pPr>
              <a:r>
                <a:rPr lang="en-US" sz="2822">
                  <a:solidFill>
                    <a:srgbClr val="10B5BF"/>
                  </a:solidFill>
                  <a:latin typeface="Poppins Medium"/>
                </a:rPr>
                <a:t>Data Source:</a:t>
              </a:r>
            </a:p>
            <a:p>
              <a:pPr algn="just">
                <a:lnSpc>
                  <a:spcPts val="3387"/>
                </a:lnSpc>
              </a:pPr>
              <a:r>
                <a:rPr lang="en-US" sz="2822">
                  <a:solidFill>
                    <a:srgbClr val="10B5BF"/>
                  </a:solidFill>
                  <a:latin typeface="Poppins Medium"/>
                </a:rPr>
                <a:t>https://github.com/OmkarPathak/Playing-with-datasets/blob/master/Email%20Spam%20Filtering/emails.csv</a:t>
              </a:r>
            </a:p>
          </p:txBody>
        </p:sp>
        <p:sp>
          <p:nvSpPr>
            <p:cNvPr name="TextBox 4" id="4"/>
            <p:cNvSpPr txBox="true"/>
            <p:nvPr/>
          </p:nvSpPr>
          <p:spPr>
            <a:xfrm rot="0">
              <a:off x="0" y="-18542"/>
              <a:ext cx="15007407" cy="1137249"/>
            </a:xfrm>
            <a:prstGeom prst="rect">
              <a:avLst/>
            </a:prstGeom>
          </p:spPr>
          <p:txBody>
            <a:bodyPr anchor="t" rtlCol="false" tIns="0" lIns="0" bIns="0" rIns="0">
              <a:spAutoFit/>
            </a:bodyPr>
            <a:lstStyle/>
            <a:p>
              <a:pPr>
                <a:lnSpc>
                  <a:spcPts val="6774"/>
                </a:lnSpc>
              </a:pPr>
              <a:r>
                <a:rPr lang="en-US" sz="5645">
                  <a:solidFill>
                    <a:srgbClr val="FFFFFF"/>
                  </a:solidFill>
                  <a:latin typeface="Poppins Medium Bold"/>
                </a:rPr>
                <a:t>DATASET YANG DIGUNAKANAN</a:t>
              </a:r>
            </a:p>
          </p:txBody>
        </p:sp>
        <p:sp>
          <p:nvSpPr>
            <p:cNvPr name="TextBox 5" id="5"/>
            <p:cNvSpPr txBox="true"/>
            <p:nvPr/>
          </p:nvSpPr>
          <p:spPr>
            <a:xfrm rot="0">
              <a:off x="0" y="4128803"/>
              <a:ext cx="15007407" cy="6178880"/>
            </a:xfrm>
            <a:prstGeom prst="rect">
              <a:avLst/>
            </a:prstGeom>
          </p:spPr>
          <p:txBody>
            <a:bodyPr anchor="t" rtlCol="false" tIns="0" lIns="0" bIns="0" rIns="0">
              <a:spAutoFit/>
            </a:bodyPr>
            <a:lstStyle/>
            <a:p>
              <a:pPr algn="just" marL="630431" indent="-315216" lvl="1">
                <a:lnSpc>
                  <a:spcPts val="4088"/>
                </a:lnSpc>
                <a:buFont typeface="Arial"/>
                <a:buChar char="•"/>
              </a:pPr>
              <a:r>
                <a:rPr lang="en-US" sz="2920">
                  <a:solidFill>
                    <a:srgbClr val="FFFFFF"/>
                  </a:solidFill>
                  <a:latin typeface="Poppins Light"/>
                </a:rPr>
                <a:t>Dataset berisi 5728 baris dan 2 kolom, yaitu “Teks” dan “Spam”. Kolom “Teks” merupakan kolom fitur yang yang akan dirubah menjadi vektor 32 dimensi sehingga memiliki 32 fitur dan kolom “Spam” merupakan label yang berisi 2 label.</a:t>
              </a:r>
            </a:p>
            <a:p>
              <a:pPr algn="just">
                <a:lnSpc>
                  <a:spcPts val="4088"/>
                </a:lnSpc>
              </a:pPr>
            </a:p>
            <a:p>
              <a:pPr algn="just" marL="630431" indent="-315216" lvl="1">
                <a:lnSpc>
                  <a:spcPts val="4088"/>
                </a:lnSpc>
                <a:buFont typeface="Arial"/>
                <a:buChar char="•"/>
              </a:pPr>
              <a:r>
                <a:rPr lang="en-US" sz="2920">
                  <a:solidFill>
                    <a:srgbClr val="FFFFFF"/>
                  </a:solidFill>
                  <a:latin typeface="Poppins Light"/>
                </a:rPr>
                <a:t>Kolom “Teks” berisi header email, subjek, dan konten. Kolom “Spam” berisi angka 0 dan 1, yang dimana 0 mewakili “bukan spam” dan 1 mewakili “spam”.</a:t>
              </a:r>
            </a:p>
          </p:txBody>
        </p:sp>
      </p:grpSp>
      <p:pic>
        <p:nvPicPr>
          <p:cNvPr name="Picture 6" id="6"/>
          <p:cNvPicPr>
            <a:picLocks noChangeAspect="true"/>
          </p:cNvPicPr>
          <p:nvPr/>
        </p:nvPicPr>
        <p:blipFill>
          <a:blip r:embed="rId2"/>
          <a:stretch>
            <a:fillRect/>
          </a:stretch>
        </p:blipFill>
        <p:spPr>
          <a:xfrm rot="0">
            <a:off x="12175335" y="1238047"/>
            <a:ext cx="5734874" cy="7810907"/>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459858" y="1579546"/>
            <a:ext cx="6167680" cy="6033423"/>
            <a:chOff x="0" y="0"/>
            <a:chExt cx="8223573" cy="8044564"/>
          </a:xfrm>
        </p:grpSpPr>
        <p:sp>
          <p:nvSpPr>
            <p:cNvPr name="TextBox 3" id="3"/>
            <p:cNvSpPr txBox="true"/>
            <p:nvPr/>
          </p:nvSpPr>
          <p:spPr>
            <a:xfrm rot="0">
              <a:off x="0" y="6282439"/>
              <a:ext cx="8223573" cy="1533525"/>
            </a:xfrm>
            <a:prstGeom prst="rect">
              <a:avLst/>
            </a:prstGeom>
          </p:spPr>
          <p:txBody>
            <a:bodyPr anchor="t" rtlCol="false" tIns="0" lIns="0" bIns="0" rIns="0">
              <a:spAutoFit/>
            </a:bodyPr>
            <a:lstStyle/>
            <a:p>
              <a:pPr algn="just">
                <a:lnSpc>
                  <a:spcPts val="2250"/>
                </a:lnSpc>
              </a:pPr>
              <a:r>
                <a:rPr lang="en-US" sz="1875">
                  <a:solidFill>
                    <a:srgbClr val="10B5BF"/>
                  </a:solidFill>
                  <a:latin typeface="Poppins Medium"/>
                </a:rPr>
                <a:t>Model tersebut termasuk dalam kategori Jaringan Saraf Tiruan Rekuren (RNN) karena melibatkan penggunaan lapisan LSTM (Long Short-Term Memory). </a:t>
              </a:r>
            </a:p>
          </p:txBody>
        </p:sp>
        <p:sp>
          <p:nvSpPr>
            <p:cNvPr name="TextBox 4" id="4"/>
            <p:cNvSpPr txBox="true"/>
            <p:nvPr/>
          </p:nvSpPr>
          <p:spPr>
            <a:xfrm rot="0">
              <a:off x="0" y="0"/>
              <a:ext cx="8223573" cy="5638800"/>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Recurrent Neural Network (RNN)</a:t>
              </a:r>
            </a:p>
          </p:txBody>
        </p:sp>
      </p:grpSp>
      <p:grpSp>
        <p:nvGrpSpPr>
          <p:cNvPr name="Group 5" id="5"/>
          <p:cNvGrpSpPr/>
          <p:nvPr/>
        </p:nvGrpSpPr>
        <p:grpSpPr>
          <a:xfrm rot="0">
            <a:off x="10732343" y="1324305"/>
            <a:ext cx="6302836" cy="1703120"/>
            <a:chOff x="0" y="0"/>
            <a:chExt cx="8403782" cy="2270827"/>
          </a:xfrm>
        </p:grpSpPr>
        <p:sp>
          <p:nvSpPr>
            <p:cNvPr name="TextBox 6" id="6"/>
            <p:cNvSpPr txBox="true"/>
            <p:nvPr/>
          </p:nvSpPr>
          <p:spPr>
            <a:xfrm rot="0">
              <a:off x="0" y="-9525"/>
              <a:ext cx="8403782" cy="517525"/>
            </a:xfrm>
            <a:prstGeom prst="rect">
              <a:avLst/>
            </a:prstGeom>
          </p:spPr>
          <p:txBody>
            <a:bodyPr anchor="t" rtlCol="false" tIns="0" lIns="0" bIns="0" rIns="0">
              <a:spAutoFit/>
            </a:bodyPr>
            <a:lstStyle/>
            <a:p>
              <a:pPr>
                <a:lnSpc>
                  <a:spcPts val="3000"/>
                </a:lnSpc>
              </a:pPr>
              <a:r>
                <a:rPr lang="en-US" sz="2500">
                  <a:solidFill>
                    <a:srgbClr val="FFFFFF"/>
                  </a:solidFill>
                  <a:latin typeface="Poppins Medium"/>
                </a:rPr>
                <a:t>KETERGANTUNGAN URUTAN</a:t>
              </a:r>
            </a:p>
          </p:txBody>
        </p:sp>
        <p:sp>
          <p:nvSpPr>
            <p:cNvPr name="TextBox 7" id="7"/>
            <p:cNvSpPr txBox="true"/>
            <p:nvPr/>
          </p:nvSpPr>
          <p:spPr>
            <a:xfrm rot="0">
              <a:off x="0" y="675707"/>
              <a:ext cx="8403782" cy="1506220"/>
            </a:xfrm>
            <a:prstGeom prst="rect">
              <a:avLst/>
            </a:prstGeom>
          </p:spPr>
          <p:txBody>
            <a:bodyPr anchor="t" rtlCol="false" tIns="0" lIns="0" bIns="0" rIns="0">
              <a:spAutoFit/>
            </a:bodyPr>
            <a:lstStyle/>
            <a:p>
              <a:pPr>
                <a:lnSpc>
                  <a:spcPts val="2310"/>
                </a:lnSpc>
              </a:pPr>
              <a:r>
                <a:rPr lang="en-US" sz="1650">
                  <a:solidFill>
                    <a:srgbClr val="FFFFFF"/>
                  </a:solidFill>
                  <a:latin typeface="Poppins Light"/>
                </a:rPr>
                <a:t>RNN dirancang khusus untuk menangani masalah ketergantungan urutan dalam data. Dalam kasus klasifikasi teks, urutan kata-kata memiliki arti penting, dan RNN cocok untuk memproses data dengan struktur urutan ini.</a:t>
              </a:r>
            </a:p>
          </p:txBody>
        </p:sp>
      </p:grpSp>
      <p:sp>
        <p:nvSpPr>
          <p:cNvPr name="AutoShape 8" id="8"/>
          <p:cNvSpPr/>
          <p:nvPr/>
        </p:nvSpPr>
        <p:spPr>
          <a:xfrm rot="-5400000">
            <a:off x="5324805" y="5133975"/>
            <a:ext cx="7638389" cy="0"/>
          </a:xfrm>
          <a:prstGeom prst="line">
            <a:avLst/>
          </a:prstGeom>
          <a:ln cap="rnd" w="19050">
            <a:solidFill>
              <a:srgbClr val="10B5BF"/>
            </a:solidFill>
            <a:prstDash val="solid"/>
            <a:headEnd type="none" len="sm" w="sm"/>
            <a:tailEnd type="none" len="sm" w="sm"/>
          </a:ln>
        </p:spPr>
      </p:sp>
      <p:grpSp>
        <p:nvGrpSpPr>
          <p:cNvPr name="Group 9" id="9"/>
          <p:cNvGrpSpPr/>
          <p:nvPr/>
        </p:nvGrpSpPr>
        <p:grpSpPr>
          <a:xfrm rot="0">
            <a:off x="10732343" y="3513405"/>
            <a:ext cx="6302836" cy="1630095"/>
            <a:chOff x="0" y="0"/>
            <a:chExt cx="8403782" cy="2173460"/>
          </a:xfrm>
        </p:grpSpPr>
        <p:sp>
          <p:nvSpPr>
            <p:cNvPr name="TextBox 10" id="10"/>
            <p:cNvSpPr txBox="true"/>
            <p:nvPr/>
          </p:nvSpPr>
          <p:spPr>
            <a:xfrm rot="0">
              <a:off x="0" y="-9525"/>
              <a:ext cx="8403782" cy="517525"/>
            </a:xfrm>
            <a:prstGeom prst="rect">
              <a:avLst/>
            </a:prstGeom>
          </p:spPr>
          <p:txBody>
            <a:bodyPr anchor="t" rtlCol="false" tIns="0" lIns="0" bIns="0" rIns="0">
              <a:spAutoFit/>
            </a:bodyPr>
            <a:lstStyle/>
            <a:p>
              <a:pPr>
                <a:lnSpc>
                  <a:spcPts val="3000"/>
                </a:lnSpc>
              </a:pPr>
              <a:r>
                <a:rPr lang="en-US" sz="2500">
                  <a:solidFill>
                    <a:srgbClr val="FFFFFF"/>
                  </a:solidFill>
                  <a:latin typeface="Poppins Medium"/>
                </a:rPr>
                <a:t>KEMAMPUAN MEMAHAMI KONTEKS</a:t>
              </a:r>
            </a:p>
          </p:txBody>
        </p:sp>
        <p:sp>
          <p:nvSpPr>
            <p:cNvPr name="TextBox 11" id="11"/>
            <p:cNvSpPr txBox="true"/>
            <p:nvPr/>
          </p:nvSpPr>
          <p:spPr>
            <a:xfrm rot="0">
              <a:off x="0" y="675707"/>
              <a:ext cx="8403782" cy="1506220"/>
            </a:xfrm>
            <a:prstGeom prst="rect">
              <a:avLst/>
            </a:prstGeom>
          </p:spPr>
          <p:txBody>
            <a:bodyPr anchor="t" rtlCol="false" tIns="0" lIns="0" bIns="0" rIns="0">
              <a:spAutoFit/>
            </a:bodyPr>
            <a:lstStyle/>
            <a:p>
              <a:pPr>
                <a:lnSpc>
                  <a:spcPts val="2310"/>
                </a:lnSpc>
              </a:pPr>
              <a:r>
                <a:rPr lang="en-US" sz="1650">
                  <a:solidFill>
                    <a:srgbClr val="FFFFFF"/>
                  </a:solidFill>
                  <a:latin typeface="Poppins Light"/>
                </a:rPr>
                <a:t>Lapisan LSTM dapat memahami konteks dalam teks dengan lebih baik daripada lapisan Dense biasa. Ini membuatnya efektif dalam tugas klasifikasi teks di mana makna dapat berubah berdasarkan urutan kata.</a:t>
              </a:r>
            </a:p>
          </p:txBody>
        </p:sp>
      </p:grpSp>
      <p:grpSp>
        <p:nvGrpSpPr>
          <p:cNvPr name="Group 12" id="12"/>
          <p:cNvGrpSpPr/>
          <p:nvPr/>
        </p:nvGrpSpPr>
        <p:grpSpPr>
          <a:xfrm rot="0">
            <a:off x="10732343" y="5629275"/>
            <a:ext cx="6302836" cy="1678355"/>
            <a:chOff x="0" y="0"/>
            <a:chExt cx="8403782" cy="2237807"/>
          </a:xfrm>
        </p:grpSpPr>
        <p:sp>
          <p:nvSpPr>
            <p:cNvPr name="TextBox 13" id="13"/>
            <p:cNvSpPr txBox="true"/>
            <p:nvPr/>
          </p:nvSpPr>
          <p:spPr>
            <a:xfrm rot="0">
              <a:off x="0" y="0"/>
              <a:ext cx="8403782" cy="495300"/>
            </a:xfrm>
            <a:prstGeom prst="rect">
              <a:avLst/>
            </a:prstGeom>
          </p:spPr>
          <p:txBody>
            <a:bodyPr anchor="t" rtlCol="false" tIns="0" lIns="0" bIns="0" rIns="0">
              <a:spAutoFit/>
            </a:bodyPr>
            <a:lstStyle/>
            <a:p>
              <a:pPr>
                <a:lnSpc>
                  <a:spcPts val="2940"/>
                </a:lnSpc>
              </a:pPr>
              <a:r>
                <a:rPr lang="en-US" sz="2450">
                  <a:solidFill>
                    <a:srgbClr val="FFFFFF"/>
                  </a:solidFill>
                  <a:latin typeface="Poppins Medium"/>
                </a:rPr>
                <a:t>PEMROSESAN DATA URUTAN</a:t>
              </a:r>
            </a:p>
          </p:txBody>
        </p:sp>
        <p:sp>
          <p:nvSpPr>
            <p:cNvPr name="TextBox 14" id="14"/>
            <p:cNvSpPr txBox="true"/>
            <p:nvPr/>
          </p:nvSpPr>
          <p:spPr>
            <a:xfrm rot="0">
              <a:off x="0" y="693487"/>
              <a:ext cx="8403782" cy="1506220"/>
            </a:xfrm>
            <a:prstGeom prst="rect">
              <a:avLst/>
            </a:prstGeom>
          </p:spPr>
          <p:txBody>
            <a:bodyPr anchor="t" rtlCol="false" tIns="0" lIns="0" bIns="0" rIns="0">
              <a:spAutoFit/>
            </a:bodyPr>
            <a:lstStyle/>
            <a:p>
              <a:pPr>
                <a:lnSpc>
                  <a:spcPts val="2310"/>
                </a:lnSpc>
              </a:pPr>
              <a:r>
                <a:rPr lang="en-US" sz="1650">
                  <a:solidFill>
                    <a:srgbClr val="FFFFFF"/>
                  </a:solidFill>
                  <a:latin typeface="Poppins Light"/>
                </a:rPr>
                <a:t>RNN secara umum lebih cocok untuk pemrosesan data urutan daripada model-feedforward biasa. Dalam tugas klasifikasi email, di mana pesan memiliki urutan kata, RNN memberikan keunggulan.</a:t>
              </a:r>
            </a:p>
          </p:txBody>
        </p:sp>
      </p:grpSp>
      <p:sp>
        <p:nvSpPr>
          <p:cNvPr name="TextBox 15" id="15"/>
          <p:cNvSpPr txBox="true"/>
          <p:nvPr/>
        </p:nvSpPr>
        <p:spPr>
          <a:xfrm rot="0">
            <a:off x="10732343" y="7537755"/>
            <a:ext cx="6302836" cy="1424940"/>
          </a:xfrm>
          <a:prstGeom prst="rect">
            <a:avLst/>
          </a:prstGeom>
        </p:spPr>
        <p:txBody>
          <a:bodyPr anchor="t" rtlCol="false" tIns="0" lIns="0" bIns="0" rIns="0">
            <a:spAutoFit/>
          </a:bodyPr>
          <a:lstStyle/>
          <a:p>
            <a:pPr algn="just">
              <a:lnSpc>
                <a:spcPts val="2310"/>
              </a:lnSpc>
              <a:spcBef>
                <a:spcPct val="0"/>
              </a:spcBef>
            </a:pPr>
            <a:r>
              <a:rPr lang="en-US" sz="1650">
                <a:solidFill>
                  <a:srgbClr val="10B5BF"/>
                </a:solidFill>
                <a:latin typeface="Poppins Medium"/>
              </a:rPr>
              <a:t>Dengan kombinasi fitur-fitur ini ini, model ini menggabungkan kekuatan RNN untuk mengatasi kompleksitas dan struktur urutan dalam data teks, menjadikannya pilihan yang tepat untuk tugas klasifikasi email.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1181589">
            <a:off x="-2344252" y="7708080"/>
            <a:ext cx="9443243" cy="6095687"/>
          </a:xfrm>
          <a:custGeom>
            <a:avLst/>
            <a:gdLst/>
            <a:ahLst/>
            <a:cxnLst/>
            <a:rect r="r" b="b" t="t" l="l"/>
            <a:pathLst>
              <a:path h="6095687" w="9443243">
                <a:moveTo>
                  <a:pt x="0" y="0"/>
                </a:moveTo>
                <a:lnTo>
                  <a:pt x="9443243" y="0"/>
                </a:lnTo>
                <a:lnTo>
                  <a:pt x="9443243" y="6095687"/>
                </a:lnTo>
                <a:lnTo>
                  <a:pt x="0" y="6095687"/>
                </a:lnTo>
                <a:lnTo>
                  <a:pt x="0" y="0"/>
                </a:lnTo>
                <a:close/>
              </a:path>
            </a:pathLst>
          </a:custGeom>
          <a:blipFill>
            <a:blip r:embed="rId2"/>
            <a:stretch>
              <a:fillRect l="0" t="0" r="0" b="0"/>
            </a:stretch>
          </a:blipFill>
        </p:spPr>
      </p:sp>
      <p:grpSp>
        <p:nvGrpSpPr>
          <p:cNvPr name="Group 3" id="3"/>
          <p:cNvGrpSpPr/>
          <p:nvPr/>
        </p:nvGrpSpPr>
        <p:grpSpPr>
          <a:xfrm rot="0">
            <a:off x="1369124" y="1522155"/>
            <a:ext cx="6270387" cy="6354959"/>
            <a:chOff x="0" y="0"/>
            <a:chExt cx="8360516" cy="8473279"/>
          </a:xfrm>
        </p:grpSpPr>
        <p:sp>
          <p:nvSpPr>
            <p:cNvPr name="TextBox 4" id="4"/>
            <p:cNvSpPr txBox="true"/>
            <p:nvPr/>
          </p:nvSpPr>
          <p:spPr>
            <a:xfrm rot="0">
              <a:off x="510686" y="-9525"/>
              <a:ext cx="7849830" cy="2778125"/>
            </a:xfrm>
            <a:prstGeom prst="rect">
              <a:avLst/>
            </a:prstGeom>
          </p:spPr>
          <p:txBody>
            <a:bodyPr anchor="t" rtlCol="false" tIns="0" lIns="0" bIns="0" rIns="0">
              <a:spAutoFit/>
            </a:bodyPr>
            <a:lstStyle/>
            <a:p>
              <a:pPr>
                <a:lnSpc>
                  <a:spcPts val="8220"/>
                </a:lnSpc>
              </a:pPr>
              <a:r>
                <a:rPr lang="en-US" sz="6850">
                  <a:solidFill>
                    <a:srgbClr val="FFFFFF"/>
                  </a:solidFill>
                  <a:latin typeface="Poppins Medium Bold"/>
                </a:rPr>
                <a:t>Jenis Optimisasi</a:t>
              </a:r>
            </a:p>
          </p:txBody>
        </p:sp>
        <p:sp>
          <p:nvSpPr>
            <p:cNvPr name="TextBox 5" id="5"/>
            <p:cNvSpPr txBox="true"/>
            <p:nvPr/>
          </p:nvSpPr>
          <p:spPr>
            <a:xfrm rot="0">
              <a:off x="510686" y="4430446"/>
              <a:ext cx="7849830" cy="4042833"/>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FFFFFF"/>
                  </a:solidFill>
                  <a:latin typeface="Poppins Light"/>
                </a:rPr>
                <a:t>Meminimalkan Fungsi Kerugian</a:t>
              </a:r>
            </a:p>
            <a:p>
              <a:pPr algn="just" marL="539749" indent="-269875" lvl="1">
                <a:lnSpc>
                  <a:spcPts val="3499"/>
                </a:lnSpc>
                <a:buFont typeface="Arial"/>
                <a:buChar char="•"/>
              </a:pPr>
              <a:r>
                <a:rPr lang="en-US" sz="2499">
                  <a:solidFill>
                    <a:srgbClr val="FFFFFF"/>
                  </a:solidFill>
                  <a:latin typeface="Poppins Light"/>
                </a:rPr>
                <a:t>Adaptif dengan Learning Rate</a:t>
              </a:r>
            </a:p>
            <a:p>
              <a:pPr algn="just" marL="539749" indent="-269875" lvl="1">
                <a:lnSpc>
                  <a:spcPts val="3499"/>
                </a:lnSpc>
                <a:buFont typeface="Arial"/>
                <a:buChar char="•"/>
              </a:pPr>
              <a:r>
                <a:rPr lang="en-US" sz="2499">
                  <a:solidFill>
                    <a:srgbClr val="FFFFFF"/>
                  </a:solidFill>
                  <a:latin typeface="Poppins Light"/>
                </a:rPr>
                <a:t>Efisien pada Data Variabel dan Non-Stationary</a:t>
              </a:r>
            </a:p>
            <a:p>
              <a:pPr algn="just" marL="539749" indent="-269875" lvl="1">
                <a:lnSpc>
                  <a:spcPts val="3499"/>
                </a:lnSpc>
                <a:buFont typeface="Arial"/>
                <a:buChar char="•"/>
              </a:pPr>
              <a:r>
                <a:rPr lang="en-US" sz="2499">
                  <a:solidFill>
                    <a:srgbClr val="FFFFFF"/>
                  </a:solidFill>
                  <a:latin typeface="Poppins Light"/>
                </a:rPr>
                <a:t>Mengoptimalkan proses pelatihan pada dataset dengan volume besar, mempercepat konvergensi.</a:t>
              </a:r>
            </a:p>
          </p:txBody>
        </p:sp>
        <p:sp>
          <p:nvSpPr>
            <p:cNvPr name="AutoShape 6" id="6"/>
            <p:cNvSpPr/>
            <p:nvPr/>
          </p:nvSpPr>
          <p:spPr>
            <a:xfrm>
              <a:off x="510686" y="3636353"/>
              <a:ext cx="7849830" cy="0"/>
            </a:xfrm>
            <a:prstGeom prst="line">
              <a:avLst/>
            </a:prstGeom>
            <a:ln cap="rnd" w="25400">
              <a:solidFill>
                <a:srgbClr val="10B5BF"/>
              </a:solidFill>
              <a:prstDash val="solid"/>
              <a:headEnd type="none" len="sm" w="sm"/>
              <a:tailEnd type="none" len="sm" w="sm"/>
            </a:ln>
          </p:spPr>
        </p:sp>
        <p:sp>
          <p:nvSpPr>
            <p:cNvPr name="TextBox 7" id="7"/>
            <p:cNvSpPr txBox="true"/>
            <p:nvPr/>
          </p:nvSpPr>
          <p:spPr>
            <a:xfrm rot="0">
              <a:off x="0" y="2731006"/>
              <a:ext cx="3170600" cy="880533"/>
            </a:xfrm>
            <a:prstGeom prst="rect">
              <a:avLst/>
            </a:prstGeom>
          </p:spPr>
          <p:txBody>
            <a:bodyPr anchor="t" rtlCol="false" tIns="0" lIns="0" bIns="0" rIns="0">
              <a:spAutoFit/>
            </a:bodyPr>
            <a:lstStyle/>
            <a:p>
              <a:pPr algn="ctr">
                <a:lnSpc>
                  <a:spcPts val="5599"/>
                </a:lnSpc>
                <a:spcBef>
                  <a:spcPct val="0"/>
                </a:spcBef>
              </a:pPr>
              <a:r>
                <a:rPr lang="en-US" sz="3999">
                  <a:solidFill>
                    <a:srgbClr val="10B5BF"/>
                  </a:solidFill>
                  <a:latin typeface="Poppins Medium Bold"/>
                </a:rPr>
                <a:t>Adam</a:t>
              </a:r>
            </a:p>
          </p:txBody>
        </p:sp>
      </p:grpSp>
      <p:grpSp>
        <p:nvGrpSpPr>
          <p:cNvPr name="Group 8" id="8"/>
          <p:cNvGrpSpPr/>
          <p:nvPr/>
        </p:nvGrpSpPr>
        <p:grpSpPr>
          <a:xfrm rot="0">
            <a:off x="10648489" y="1522155"/>
            <a:ext cx="5887373" cy="7579112"/>
            <a:chOff x="0" y="0"/>
            <a:chExt cx="7849830" cy="10105483"/>
          </a:xfrm>
        </p:grpSpPr>
        <p:sp>
          <p:nvSpPr>
            <p:cNvPr name="TextBox 9" id="9"/>
            <p:cNvSpPr txBox="true"/>
            <p:nvPr/>
          </p:nvSpPr>
          <p:spPr>
            <a:xfrm rot="0">
              <a:off x="0" y="-9525"/>
              <a:ext cx="7849830" cy="2778125"/>
            </a:xfrm>
            <a:prstGeom prst="rect">
              <a:avLst/>
            </a:prstGeom>
          </p:spPr>
          <p:txBody>
            <a:bodyPr anchor="t" rtlCol="false" tIns="0" lIns="0" bIns="0" rIns="0">
              <a:spAutoFit/>
            </a:bodyPr>
            <a:lstStyle/>
            <a:p>
              <a:pPr>
                <a:lnSpc>
                  <a:spcPts val="8220"/>
                </a:lnSpc>
              </a:pPr>
              <a:r>
                <a:rPr lang="en-US" sz="6850">
                  <a:solidFill>
                    <a:srgbClr val="FFFFFF"/>
                  </a:solidFill>
                  <a:latin typeface="Poppins Medium Bold"/>
                </a:rPr>
                <a:t>Jenis Fungsi Aktivasi</a:t>
              </a:r>
            </a:p>
          </p:txBody>
        </p:sp>
        <p:sp>
          <p:nvSpPr>
            <p:cNvPr name="TextBox 10" id="10"/>
            <p:cNvSpPr txBox="true"/>
            <p:nvPr/>
          </p:nvSpPr>
          <p:spPr>
            <a:xfrm rot="0">
              <a:off x="0" y="4430446"/>
              <a:ext cx="7849830" cy="3956473"/>
            </a:xfrm>
            <a:prstGeom prst="rect">
              <a:avLst/>
            </a:prstGeom>
          </p:spPr>
          <p:txBody>
            <a:bodyPr anchor="t" rtlCol="false" tIns="0" lIns="0" bIns="0" rIns="0">
              <a:spAutoFit/>
            </a:bodyPr>
            <a:lstStyle/>
            <a:p>
              <a:pPr marL="523558" indent="-261779" lvl="1">
                <a:lnSpc>
                  <a:spcPts val="3394"/>
                </a:lnSpc>
                <a:buFont typeface="Arial"/>
                <a:buChar char="•"/>
              </a:pPr>
              <a:r>
                <a:rPr lang="en-US" sz="2425">
                  <a:solidFill>
                    <a:srgbClr val="FFFFFF"/>
                  </a:solidFill>
                  <a:latin typeface="Poppins Light"/>
                </a:rPr>
                <a:t>Memperkenalkan non-linearitas pada model, memungkinkan model untuk mempelajari pola-pola yang kompleks dalam data.</a:t>
              </a:r>
            </a:p>
            <a:p>
              <a:pPr marL="523557" indent="-261778" lvl="1">
                <a:lnSpc>
                  <a:spcPts val="3394"/>
                </a:lnSpc>
                <a:buFont typeface="Arial"/>
                <a:buChar char="•"/>
              </a:pPr>
              <a:r>
                <a:rPr lang="en-US" sz="2424">
                  <a:solidFill>
                    <a:srgbClr val="FFFFFF"/>
                  </a:solidFill>
                  <a:latin typeface="Poppins Light"/>
                </a:rPr>
                <a:t>Cepat dan efisien dalam komputasi.</a:t>
              </a:r>
            </a:p>
            <a:p>
              <a:pPr>
                <a:lnSpc>
                  <a:spcPts val="3394"/>
                </a:lnSpc>
              </a:pPr>
            </a:p>
          </p:txBody>
        </p:sp>
        <p:sp>
          <p:nvSpPr>
            <p:cNvPr name="AutoShape 11" id="11"/>
            <p:cNvSpPr/>
            <p:nvPr/>
          </p:nvSpPr>
          <p:spPr>
            <a:xfrm>
              <a:off x="0" y="3636353"/>
              <a:ext cx="7849830" cy="0"/>
            </a:xfrm>
            <a:prstGeom prst="line">
              <a:avLst/>
            </a:prstGeom>
            <a:ln cap="rnd" w="25400">
              <a:solidFill>
                <a:srgbClr val="10B5BF"/>
              </a:solidFill>
              <a:prstDash val="solid"/>
              <a:headEnd type="none" len="sm" w="sm"/>
              <a:tailEnd type="none" len="sm" w="sm"/>
            </a:ln>
          </p:spPr>
        </p:sp>
        <p:sp>
          <p:nvSpPr>
            <p:cNvPr name="TextBox 12" id="12"/>
            <p:cNvSpPr txBox="true"/>
            <p:nvPr/>
          </p:nvSpPr>
          <p:spPr>
            <a:xfrm rot="0">
              <a:off x="0" y="2731006"/>
              <a:ext cx="6325190" cy="880533"/>
            </a:xfrm>
            <a:prstGeom prst="rect">
              <a:avLst/>
            </a:prstGeom>
          </p:spPr>
          <p:txBody>
            <a:bodyPr anchor="t" rtlCol="false" tIns="0" lIns="0" bIns="0" rIns="0">
              <a:spAutoFit/>
            </a:bodyPr>
            <a:lstStyle/>
            <a:p>
              <a:pPr algn="ctr">
                <a:lnSpc>
                  <a:spcPts val="5599"/>
                </a:lnSpc>
                <a:spcBef>
                  <a:spcPct val="0"/>
                </a:spcBef>
              </a:pPr>
              <a:r>
                <a:rPr lang="en-US" sz="3999">
                  <a:solidFill>
                    <a:srgbClr val="10B5BF"/>
                  </a:solidFill>
                  <a:latin typeface="Poppins Medium Bold"/>
                </a:rPr>
                <a:t>RelU dan Sigmoid</a:t>
              </a:r>
            </a:p>
          </p:txBody>
        </p:sp>
        <p:sp>
          <p:nvSpPr>
            <p:cNvPr name="TextBox 13" id="13"/>
            <p:cNvSpPr txBox="true"/>
            <p:nvPr/>
          </p:nvSpPr>
          <p:spPr>
            <a:xfrm rot="0">
              <a:off x="0" y="3803211"/>
              <a:ext cx="7849830" cy="537633"/>
            </a:xfrm>
            <a:prstGeom prst="rect">
              <a:avLst/>
            </a:prstGeom>
          </p:spPr>
          <p:txBody>
            <a:bodyPr anchor="t" rtlCol="false" tIns="0" lIns="0" bIns="0" rIns="0">
              <a:spAutoFit/>
            </a:bodyPr>
            <a:lstStyle/>
            <a:p>
              <a:pPr>
                <a:lnSpc>
                  <a:spcPts val="3499"/>
                </a:lnSpc>
                <a:spcBef>
                  <a:spcPct val="0"/>
                </a:spcBef>
              </a:pPr>
              <a:r>
                <a:rPr lang="en-US" sz="2499">
                  <a:solidFill>
                    <a:srgbClr val="10B5BF"/>
                  </a:solidFill>
                  <a:latin typeface="Poppins Medium Bold"/>
                </a:rPr>
                <a:t>RelU :</a:t>
              </a:r>
            </a:p>
          </p:txBody>
        </p:sp>
        <p:sp>
          <p:nvSpPr>
            <p:cNvPr name="TextBox 14" id="14"/>
            <p:cNvSpPr txBox="true"/>
            <p:nvPr/>
          </p:nvSpPr>
          <p:spPr>
            <a:xfrm rot="0">
              <a:off x="0" y="7930566"/>
              <a:ext cx="7849830" cy="537633"/>
            </a:xfrm>
            <a:prstGeom prst="rect">
              <a:avLst/>
            </a:prstGeom>
          </p:spPr>
          <p:txBody>
            <a:bodyPr anchor="t" rtlCol="false" tIns="0" lIns="0" bIns="0" rIns="0">
              <a:spAutoFit/>
            </a:bodyPr>
            <a:lstStyle/>
            <a:p>
              <a:pPr>
                <a:lnSpc>
                  <a:spcPts val="3499"/>
                </a:lnSpc>
                <a:spcBef>
                  <a:spcPct val="0"/>
                </a:spcBef>
              </a:pPr>
              <a:r>
                <a:rPr lang="en-US" sz="2499">
                  <a:solidFill>
                    <a:srgbClr val="10B5BF"/>
                  </a:solidFill>
                  <a:latin typeface="Poppins Medium Bold"/>
                </a:rPr>
                <a:t>Sigmoid :</a:t>
              </a:r>
            </a:p>
          </p:txBody>
        </p:sp>
        <p:sp>
          <p:nvSpPr>
            <p:cNvPr name="TextBox 15" id="15"/>
            <p:cNvSpPr txBox="true"/>
            <p:nvPr/>
          </p:nvSpPr>
          <p:spPr>
            <a:xfrm rot="0">
              <a:off x="0" y="8425654"/>
              <a:ext cx="7849830" cy="1679829"/>
            </a:xfrm>
            <a:prstGeom prst="rect">
              <a:avLst/>
            </a:prstGeom>
          </p:spPr>
          <p:txBody>
            <a:bodyPr anchor="t" rtlCol="false" tIns="0" lIns="0" bIns="0" rIns="0">
              <a:spAutoFit/>
            </a:bodyPr>
            <a:lstStyle/>
            <a:p>
              <a:pPr marL="524637" indent="-262318" lvl="1">
                <a:lnSpc>
                  <a:spcPts val="3401"/>
                </a:lnSpc>
                <a:buFont typeface="Arial"/>
                <a:buChar char="•"/>
              </a:pPr>
              <a:r>
                <a:rPr lang="en-US" sz="2429">
                  <a:solidFill>
                    <a:srgbClr val="FFFFFF"/>
                  </a:solidFill>
                  <a:latin typeface="Poppins Light"/>
                </a:rPr>
                <a:t>Mengonversi nilai input menjadi rentang (0, 1), menghasilkan output dalam bentuk probabilitas.</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436086" y="-403191"/>
            <a:ext cx="3282359" cy="3383875"/>
          </a:xfrm>
          <a:custGeom>
            <a:avLst/>
            <a:gdLst/>
            <a:ahLst/>
            <a:cxnLst/>
            <a:rect r="r" b="b" t="t" l="l"/>
            <a:pathLst>
              <a:path h="3383875" w="3282359">
                <a:moveTo>
                  <a:pt x="0" y="0"/>
                </a:moveTo>
                <a:lnTo>
                  <a:pt x="3282359" y="0"/>
                </a:lnTo>
                <a:lnTo>
                  <a:pt x="3282359" y="3383876"/>
                </a:lnTo>
                <a:lnTo>
                  <a:pt x="0" y="3383876"/>
                </a:lnTo>
                <a:lnTo>
                  <a:pt x="0" y="0"/>
                </a:lnTo>
                <a:close/>
              </a:path>
            </a:pathLst>
          </a:custGeom>
          <a:blipFill>
            <a:blip r:embed="rId2"/>
            <a:stretch>
              <a:fillRect l="0" t="0" r="0" b="0"/>
            </a:stretch>
          </a:blipFill>
        </p:spPr>
      </p:sp>
      <p:grpSp>
        <p:nvGrpSpPr>
          <p:cNvPr name="Group 3" id="3"/>
          <p:cNvGrpSpPr/>
          <p:nvPr/>
        </p:nvGrpSpPr>
        <p:grpSpPr>
          <a:xfrm rot="0">
            <a:off x="7441937" y="1252538"/>
            <a:ext cx="8833319" cy="5286769"/>
            <a:chOff x="0" y="0"/>
            <a:chExt cx="11777759" cy="7049025"/>
          </a:xfrm>
        </p:grpSpPr>
        <p:sp>
          <p:nvSpPr>
            <p:cNvPr name="TextBox 4" id="4"/>
            <p:cNvSpPr txBox="true"/>
            <p:nvPr/>
          </p:nvSpPr>
          <p:spPr>
            <a:xfrm rot="0">
              <a:off x="0" y="0"/>
              <a:ext cx="11777759"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JUMLAH HIDDEN LAYER</a:t>
              </a:r>
            </a:p>
          </p:txBody>
        </p:sp>
        <p:sp>
          <p:nvSpPr>
            <p:cNvPr name="TextBox 5" id="5"/>
            <p:cNvSpPr txBox="true"/>
            <p:nvPr/>
          </p:nvSpPr>
          <p:spPr>
            <a:xfrm rot="0">
              <a:off x="0" y="4494420"/>
              <a:ext cx="11777759" cy="2348865"/>
            </a:xfrm>
            <a:prstGeom prst="rect">
              <a:avLst/>
            </a:prstGeom>
          </p:spPr>
          <p:txBody>
            <a:bodyPr anchor="t" rtlCol="false" tIns="0" lIns="0" bIns="0" rIns="0">
              <a:spAutoFit/>
            </a:bodyPr>
            <a:lstStyle/>
            <a:p>
              <a:pPr marL="550545" indent="-275272" lvl="1">
                <a:lnSpc>
                  <a:spcPts val="3569"/>
                </a:lnSpc>
                <a:buFont typeface="Arial"/>
                <a:buChar char="•"/>
              </a:pPr>
              <a:r>
                <a:rPr lang="en-US" sz="2550">
                  <a:solidFill>
                    <a:srgbClr val="FFFFFF"/>
                  </a:solidFill>
                  <a:latin typeface="Poppins Light Semi-Bold"/>
                </a:rPr>
                <a:t> LSTM Layer (Lapisan LSTM) - Lapisan 1</a:t>
              </a:r>
            </a:p>
            <a:p>
              <a:pPr marL="550545" indent="-275272" lvl="1">
                <a:lnSpc>
                  <a:spcPts val="3569"/>
                </a:lnSpc>
                <a:buFont typeface="Arial"/>
                <a:buChar char="•"/>
              </a:pPr>
              <a:r>
                <a:rPr lang="en-US" sz="2550">
                  <a:solidFill>
                    <a:srgbClr val="FFFFFF"/>
                  </a:solidFill>
                  <a:latin typeface="Poppins Light Semi-Bold"/>
                </a:rPr>
                <a:t> LSTM Layer (Lapisan LSTM) - Lapisan 2</a:t>
              </a:r>
            </a:p>
            <a:p>
              <a:pPr marL="550545" indent="-275272" lvl="1">
                <a:lnSpc>
                  <a:spcPts val="3569"/>
                </a:lnSpc>
                <a:buFont typeface="Arial"/>
                <a:buChar char="•"/>
              </a:pPr>
              <a:r>
                <a:rPr lang="en-US" sz="2550">
                  <a:solidFill>
                    <a:srgbClr val="FFFFFF"/>
                  </a:solidFill>
                  <a:latin typeface="Poppins Light Semi-Bold"/>
                </a:rPr>
                <a:t> Dense Layer (Lapisan Dense) - Lapisan 3</a:t>
              </a:r>
            </a:p>
            <a:p>
              <a:pPr marL="550545" indent="-275272" lvl="1">
                <a:lnSpc>
                  <a:spcPts val="3569"/>
                </a:lnSpc>
                <a:buFont typeface="Arial"/>
                <a:buChar char="•"/>
              </a:pPr>
              <a:r>
                <a:rPr lang="en-US" sz="2550">
                  <a:solidFill>
                    <a:srgbClr val="FFFFFF"/>
                  </a:solidFill>
                  <a:latin typeface="Poppins Light Semi-Bold"/>
                </a:rPr>
                <a:t> Dense Layer (Lapisan Dense) - Lapisan 4:</a:t>
              </a:r>
            </a:p>
          </p:txBody>
        </p:sp>
      </p:grpSp>
      <p:sp>
        <p:nvSpPr>
          <p:cNvPr name="Freeform 6" id="6"/>
          <p:cNvSpPr/>
          <p:nvPr/>
        </p:nvSpPr>
        <p:spPr>
          <a:xfrm flipH="false" flipV="false" rot="0">
            <a:off x="1028700" y="2101986"/>
            <a:ext cx="5205020" cy="5696329"/>
          </a:xfrm>
          <a:custGeom>
            <a:avLst/>
            <a:gdLst/>
            <a:ahLst/>
            <a:cxnLst/>
            <a:rect r="r" b="b" t="t" l="l"/>
            <a:pathLst>
              <a:path h="5696329" w="5205020">
                <a:moveTo>
                  <a:pt x="0" y="0"/>
                </a:moveTo>
                <a:lnTo>
                  <a:pt x="5205020" y="0"/>
                </a:lnTo>
                <a:lnTo>
                  <a:pt x="5205020" y="5696328"/>
                </a:lnTo>
                <a:lnTo>
                  <a:pt x="0" y="569632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7441937" y="6734569"/>
            <a:ext cx="8439094" cy="2092325"/>
          </a:xfrm>
          <a:prstGeom prst="rect">
            <a:avLst/>
          </a:prstGeom>
        </p:spPr>
        <p:txBody>
          <a:bodyPr anchor="t" rtlCol="false" tIns="0" lIns="0" bIns="0" rIns="0">
            <a:spAutoFit/>
          </a:bodyPr>
          <a:lstStyle/>
          <a:p>
            <a:pPr algn="just">
              <a:lnSpc>
                <a:spcPts val="2799"/>
              </a:lnSpc>
              <a:spcBef>
                <a:spcPct val="0"/>
              </a:spcBef>
            </a:pPr>
            <a:r>
              <a:rPr lang="en-US" sz="1999">
                <a:solidFill>
                  <a:srgbClr val="FFFFFF"/>
                </a:solidFill>
                <a:latin typeface="Poppins Light"/>
              </a:rPr>
              <a:t>Jadi, terdapat empat hidden layer di antara lapisan input dan output, dan totalnya ada dua lapisan LSTM dan dua lapisan Dense. Jumlah total node untuk masing-masing lapisan yang dapat dihitung secara pasti adalah 16 (LSTM Lapisan 1), 16 (LSTM Lapisan 2), 64 (Dense Lapisan 3), 32 (Dense Lapisan 4), dan 1 (Dense Lapisan 5). </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1375885" y="1019175"/>
            <a:ext cx="15536230" cy="2295525"/>
          </a:xfrm>
          <a:prstGeom prst="rect">
            <a:avLst/>
          </a:prstGeom>
        </p:spPr>
        <p:txBody>
          <a:bodyPr anchor="t" rtlCol="false" tIns="0" lIns="0" bIns="0" rIns="0">
            <a:spAutoFit/>
          </a:bodyPr>
          <a:lstStyle/>
          <a:p>
            <a:pPr>
              <a:lnSpc>
                <a:spcPts val="9000"/>
              </a:lnSpc>
            </a:pPr>
            <a:r>
              <a:rPr lang="en-US" sz="7500">
                <a:solidFill>
                  <a:srgbClr val="FFFFFF"/>
                </a:solidFill>
                <a:latin typeface="Poppins Medium Bold"/>
              </a:rPr>
              <a:t>Jumlah Total Hidden Node Per Layer</a:t>
            </a:r>
          </a:p>
        </p:txBody>
      </p:sp>
      <p:grpSp>
        <p:nvGrpSpPr>
          <p:cNvPr name="Group 3" id="3"/>
          <p:cNvGrpSpPr/>
          <p:nvPr/>
        </p:nvGrpSpPr>
        <p:grpSpPr>
          <a:xfrm rot="0">
            <a:off x="1372693" y="4060032"/>
            <a:ext cx="2553746" cy="4750059"/>
            <a:chOff x="0" y="0"/>
            <a:chExt cx="3404995" cy="6333412"/>
          </a:xfrm>
        </p:grpSpPr>
        <p:sp>
          <p:nvSpPr>
            <p:cNvPr name="TextBox 4" id="4"/>
            <p:cNvSpPr txBox="true"/>
            <p:nvPr/>
          </p:nvSpPr>
          <p:spPr>
            <a:xfrm rot="0">
              <a:off x="0" y="9525"/>
              <a:ext cx="3404995" cy="1628775"/>
            </a:xfrm>
            <a:prstGeom prst="rect">
              <a:avLst/>
            </a:prstGeom>
          </p:spPr>
          <p:txBody>
            <a:bodyPr anchor="t" rtlCol="false" tIns="0" lIns="0" bIns="0" rIns="0">
              <a:spAutoFit/>
            </a:bodyPr>
            <a:lstStyle/>
            <a:p>
              <a:pPr>
                <a:lnSpc>
                  <a:spcPts val="3240"/>
                </a:lnSpc>
              </a:pPr>
              <a:r>
                <a:rPr lang="en-US" sz="2700">
                  <a:solidFill>
                    <a:srgbClr val="FFFFFF"/>
                  </a:solidFill>
                  <a:latin typeface="Poppins Medium"/>
                </a:rPr>
                <a:t>EMBEDDING LAYER (INPUT LAYER)</a:t>
              </a:r>
            </a:p>
          </p:txBody>
        </p:sp>
        <p:sp>
          <p:nvSpPr>
            <p:cNvPr name="AutoShape 5" id="5"/>
            <p:cNvSpPr/>
            <p:nvPr/>
          </p:nvSpPr>
          <p:spPr>
            <a:xfrm rot="0">
              <a:off x="0" y="2115634"/>
              <a:ext cx="3404995" cy="944123"/>
            </a:xfrm>
            <a:prstGeom prst="rect">
              <a:avLst/>
            </a:prstGeom>
            <a:solidFill>
              <a:srgbClr val="10B5BF"/>
            </a:solidFill>
          </p:spPr>
        </p:sp>
        <p:sp>
          <p:nvSpPr>
            <p:cNvPr name="TextBox 6" id="6"/>
            <p:cNvSpPr txBox="true"/>
            <p:nvPr/>
          </p:nvSpPr>
          <p:spPr>
            <a:xfrm rot="0">
              <a:off x="255156" y="2285859"/>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25.157</a:t>
              </a:r>
            </a:p>
          </p:txBody>
        </p:sp>
        <p:sp>
          <p:nvSpPr>
            <p:cNvPr name="TextBox 7" id="7"/>
            <p:cNvSpPr txBox="true"/>
            <p:nvPr/>
          </p:nvSpPr>
          <p:spPr>
            <a:xfrm rot="0">
              <a:off x="0" y="3518041"/>
              <a:ext cx="3404995" cy="280214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setiap kata dalam vokabular direpresentasikan sebagai vektor dengan dimensi tertentu, dan jumlah kata ini sesuai dengan jumlah node pada lapisan Embedding.</a:t>
              </a:r>
            </a:p>
          </p:txBody>
        </p:sp>
      </p:grpSp>
      <p:grpSp>
        <p:nvGrpSpPr>
          <p:cNvPr name="Group 8" id="8"/>
          <p:cNvGrpSpPr/>
          <p:nvPr/>
        </p:nvGrpSpPr>
        <p:grpSpPr>
          <a:xfrm rot="0">
            <a:off x="4107414" y="4883084"/>
            <a:ext cx="2553746" cy="3129644"/>
            <a:chOff x="0" y="0"/>
            <a:chExt cx="3404995" cy="4172859"/>
          </a:xfrm>
        </p:grpSpPr>
        <p:sp>
          <p:nvSpPr>
            <p:cNvPr name="TextBox 9" id="9"/>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LSTM LAYER 1</a:t>
              </a:r>
            </a:p>
          </p:txBody>
        </p:sp>
        <p:sp>
          <p:nvSpPr>
            <p:cNvPr name="AutoShape 10" id="10"/>
            <p:cNvSpPr/>
            <p:nvPr/>
          </p:nvSpPr>
          <p:spPr>
            <a:xfrm rot="0">
              <a:off x="0" y="1018231"/>
              <a:ext cx="3404995" cy="944123"/>
            </a:xfrm>
            <a:prstGeom prst="rect">
              <a:avLst/>
            </a:prstGeom>
            <a:solidFill>
              <a:srgbClr val="10B5BF"/>
            </a:solidFill>
          </p:spPr>
        </p:sp>
        <p:sp>
          <p:nvSpPr>
            <p:cNvPr name="TextBox 11" id="11"/>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16</a:t>
              </a:r>
            </a:p>
          </p:txBody>
        </p:sp>
        <p:sp>
          <p:nvSpPr>
            <p:cNvPr name="TextBox 12" id="12"/>
            <p:cNvSpPr txBox="true"/>
            <p:nvPr/>
          </p:nvSpPr>
          <p:spPr>
            <a:xfrm rot="0">
              <a:off x="0" y="2420638"/>
              <a:ext cx="3404995" cy="173899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Lapisan LSTM pertama dengan 16 node dirancang untuk memperoleh representasi abstrak dari urutan kata.</a:t>
              </a:r>
            </a:p>
          </p:txBody>
        </p:sp>
      </p:grpSp>
      <p:grpSp>
        <p:nvGrpSpPr>
          <p:cNvPr name="Group 13" id="13"/>
          <p:cNvGrpSpPr/>
          <p:nvPr/>
        </p:nvGrpSpPr>
        <p:grpSpPr>
          <a:xfrm rot="0">
            <a:off x="6842135" y="4883084"/>
            <a:ext cx="2553746" cy="3129644"/>
            <a:chOff x="0" y="0"/>
            <a:chExt cx="3404995" cy="4172859"/>
          </a:xfrm>
        </p:grpSpPr>
        <p:sp>
          <p:nvSpPr>
            <p:cNvPr name="TextBox 14" id="14"/>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LSTM LAYER 2</a:t>
              </a:r>
            </a:p>
          </p:txBody>
        </p:sp>
        <p:sp>
          <p:nvSpPr>
            <p:cNvPr name="AutoShape 15" id="15"/>
            <p:cNvSpPr/>
            <p:nvPr/>
          </p:nvSpPr>
          <p:spPr>
            <a:xfrm rot="0">
              <a:off x="0" y="1018231"/>
              <a:ext cx="3404995" cy="944123"/>
            </a:xfrm>
            <a:prstGeom prst="rect">
              <a:avLst/>
            </a:prstGeom>
            <a:solidFill>
              <a:srgbClr val="10B5BF"/>
            </a:solidFill>
          </p:spPr>
        </p:sp>
        <p:sp>
          <p:nvSpPr>
            <p:cNvPr name="TextBox 16" id="16"/>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16</a:t>
              </a:r>
            </a:p>
          </p:txBody>
        </p:sp>
        <p:sp>
          <p:nvSpPr>
            <p:cNvPr name="TextBox 17" id="17"/>
            <p:cNvSpPr txBox="true"/>
            <p:nvPr/>
          </p:nvSpPr>
          <p:spPr>
            <a:xfrm rot="0">
              <a:off x="0" y="2420638"/>
              <a:ext cx="3404995" cy="173899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Lapisan ini dirancang untuk menerima informasi dari lapisan sebelumnya dan memahami konteks teks lebih dalam</a:t>
              </a:r>
            </a:p>
          </p:txBody>
        </p:sp>
      </p:grpSp>
      <p:grpSp>
        <p:nvGrpSpPr>
          <p:cNvPr name="Group 18" id="18"/>
          <p:cNvGrpSpPr/>
          <p:nvPr/>
        </p:nvGrpSpPr>
        <p:grpSpPr>
          <a:xfrm rot="0">
            <a:off x="9576856" y="4883084"/>
            <a:ext cx="2553746" cy="3395432"/>
            <a:chOff x="0" y="0"/>
            <a:chExt cx="3404995" cy="4527242"/>
          </a:xfrm>
        </p:grpSpPr>
        <p:sp>
          <p:nvSpPr>
            <p:cNvPr name="TextBox 19" id="19"/>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DENSE LAYER 1</a:t>
              </a:r>
            </a:p>
          </p:txBody>
        </p:sp>
        <p:sp>
          <p:nvSpPr>
            <p:cNvPr name="AutoShape 20" id="20"/>
            <p:cNvSpPr/>
            <p:nvPr/>
          </p:nvSpPr>
          <p:spPr>
            <a:xfrm rot="0">
              <a:off x="0" y="1018231"/>
              <a:ext cx="3404995" cy="944123"/>
            </a:xfrm>
            <a:prstGeom prst="rect">
              <a:avLst/>
            </a:prstGeom>
            <a:solidFill>
              <a:srgbClr val="10B5BF"/>
            </a:solidFill>
          </p:spPr>
        </p:sp>
        <p:sp>
          <p:nvSpPr>
            <p:cNvPr name="TextBox 21" id="21"/>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64</a:t>
              </a:r>
            </a:p>
          </p:txBody>
        </p:sp>
        <p:sp>
          <p:nvSpPr>
            <p:cNvPr name="TextBox 22" id="22"/>
            <p:cNvSpPr txBox="true"/>
            <p:nvPr/>
          </p:nvSpPr>
          <p:spPr>
            <a:xfrm rot="0">
              <a:off x="0" y="2420638"/>
              <a:ext cx="3404995" cy="2093374"/>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Lapisan ini dapat memahami pola yang lebih kompleks dan memperkaya representasi abstrak yang dihasilkan oleh LSTM.</a:t>
              </a:r>
            </a:p>
          </p:txBody>
        </p:sp>
      </p:grpSp>
      <p:grpSp>
        <p:nvGrpSpPr>
          <p:cNvPr name="Group 23" id="23"/>
          <p:cNvGrpSpPr/>
          <p:nvPr/>
        </p:nvGrpSpPr>
        <p:grpSpPr>
          <a:xfrm rot="0">
            <a:off x="12311577" y="4883084"/>
            <a:ext cx="2553746" cy="3661219"/>
            <a:chOff x="0" y="0"/>
            <a:chExt cx="3404995" cy="4881626"/>
          </a:xfrm>
        </p:grpSpPr>
        <p:sp>
          <p:nvSpPr>
            <p:cNvPr name="TextBox 24" id="24"/>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DENSE LAYER 2</a:t>
              </a:r>
            </a:p>
          </p:txBody>
        </p:sp>
        <p:sp>
          <p:nvSpPr>
            <p:cNvPr name="AutoShape 25" id="25"/>
            <p:cNvSpPr/>
            <p:nvPr/>
          </p:nvSpPr>
          <p:spPr>
            <a:xfrm rot="0">
              <a:off x="0" y="1018231"/>
              <a:ext cx="3404995" cy="944123"/>
            </a:xfrm>
            <a:prstGeom prst="rect">
              <a:avLst/>
            </a:prstGeom>
            <a:solidFill>
              <a:srgbClr val="10B5BF"/>
            </a:solidFill>
          </p:spPr>
        </p:sp>
        <p:sp>
          <p:nvSpPr>
            <p:cNvPr name="TextBox 26" id="26"/>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32</a:t>
              </a:r>
            </a:p>
          </p:txBody>
        </p:sp>
        <p:sp>
          <p:nvSpPr>
            <p:cNvPr name="TextBox 27" id="27"/>
            <p:cNvSpPr txBox="true"/>
            <p:nvPr/>
          </p:nvSpPr>
          <p:spPr>
            <a:xfrm rot="0">
              <a:off x="0" y="2420638"/>
              <a:ext cx="3404995" cy="2447757"/>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Jumlah node yang lebih banyak pada lapisan Dense memungkinkan model untuk mengenali pola tingkat tinggi yang mungkin terkandung dalam teks.</a:t>
              </a:r>
              <a:r>
                <a:rPr lang="en-US" sz="1534">
                  <a:solidFill>
                    <a:srgbClr val="FFFFFF"/>
                  </a:solidFill>
                  <a:latin typeface="Poppins Light"/>
                </a:rPr>
                <a:t> </a:t>
              </a:r>
            </a:p>
          </p:txBody>
        </p:sp>
      </p:grpSp>
      <p:grpSp>
        <p:nvGrpSpPr>
          <p:cNvPr name="Group 28" id="28"/>
          <p:cNvGrpSpPr/>
          <p:nvPr/>
        </p:nvGrpSpPr>
        <p:grpSpPr>
          <a:xfrm rot="0">
            <a:off x="15046298" y="4883084"/>
            <a:ext cx="2553746" cy="3129644"/>
            <a:chOff x="0" y="0"/>
            <a:chExt cx="3404995" cy="4172859"/>
          </a:xfrm>
        </p:grpSpPr>
        <p:sp>
          <p:nvSpPr>
            <p:cNvPr name="TextBox 29" id="29"/>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OUTPUT LAYER</a:t>
              </a:r>
            </a:p>
          </p:txBody>
        </p:sp>
        <p:sp>
          <p:nvSpPr>
            <p:cNvPr name="AutoShape 30" id="30"/>
            <p:cNvSpPr/>
            <p:nvPr/>
          </p:nvSpPr>
          <p:spPr>
            <a:xfrm rot="0">
              <a:off x="0" y="1018231"/>
              <a:ext cx="3404995" cy="944123"/>
            </a:xfrm>
            <a:prstGeom prst="rect">
              <a:avLst/>
            </a:prstGeom>
            <a:solidFill>
              <a:srgbClr val="10B5BF"/>
            </a:solidFill>
          </p:spPr>
        </p:sp>
        <p:sp>
          <p:nvSpPr>
            <p:cNvPr name="TextBox 31" id="31"/>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1</a:t>
              </a:r>
            </a:p>
          </p:txBody>
        </p:sp>
        <p:sp>
          <p:nvSpPr>
            <p:cNvPr name="TextBox 32" id="32"/>
            <p:cNvSpPr txBox="true"/>
            <p:nvPr/>
          </p:nvSpPr>
          <p:spPr>
            <a:xfrm rot="0">
              <a:off x="0" y="2420638"/>
              <a:ext cx="3404995" cy="173899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output layer memiliki satu node yang menghasilkan nilai antara 0 dan 1 melalui fungsi aktivasi sigmoid.</a:t>
              </a:r>
            </a:p>
          </p:txBody>
        </p:sp>
      </p:grpSp>
    </p:spTree>
  </p:cSld>
  <p:clrMapOvr>
    <a:masterClrMapping/>
  </p:clrMapOvr>
</p:sld>
</file>

<file path=ppt/slides/slide9.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738415" y="275402"/>
            <a:ext cx="14811170" cy="9736195"/>
            <a:chOff x="0" y="0"/>
            <a:chExt cx="19748227" cy="12981594"/>
          </a:xfrm>
        </p:grpSpPr>
        <p:sp>
          <p:nvSpPr>
            <p:cNvPr name="TextBox 3" id="3"/>
            <p:cNvSpPr txBox="true"/>
            <p:nvPr/>
          </p:nvSpPr>
          <p:spPr>
            <a:xfrm rot="0">
              <a:off x="0" y="3363460"/>
              <a:ext cx="19748227" cy="9368367"/>
            </a:xfrm>
            <a:prstGeom prst="rect">
              <a:avLst/>
            </a:prstGeom>
          </p:spPr>
          <p:txBody>
            <a:bodyPr anchor="t" rtlCol="false" tIns="0" lIns="0" bIns="0" rIns="0">
              <a:spAutoFit/>
            </a:bodyPr>
            <a:lstStyle/>
            <a:p>
              <a:pPr>
                <a:lnSpc>
                  <a:spcPts val="2800"/>
                </a:lnSpc>
              </a:pPr>
              <a:r>
                <a:rPr lang="en-US" sz="2000">
                  <a:solidFill>
                    <a:srgbClr val="FFFFFF"/>
                  </a:solidFill>
                  <a:latin typeface="Poppins Light"/>
                </a:rPr>
                <a:t>- Untuk lapisan embedding, jumlah bobot adalah jumlah kata dalam vocab dikalikan dengan dimensi output. Dalam hal ini, jumlah kata dalam vocab adalah len(tokenizer.word_index) + 1, dan dimensi output adalah 32. Jadi, jumlah bobot untuk lapisan embedding adalah (len(tokenizer.word_index) + 1) * 32.</a:t>
              </a:r>
            </a:p>
            <a:p>
              <a:pPr>
                <a:lnSpc>
                  <a:spcPts val="2800"/>
                </a:lnSpc>
              </a:pPr>
            </a:p>
            <a:p>
              <a:pPr>
                <a:lnSpc>
                  <a:spcPts val="2800"/>
                </a:lnSpc>
              </a:pPr>
              <a:r>
                <a:rPr lang="en-US" sz="2000">
                  <a:solidFill>
                    <a:srgbClr val="FFFFFF"/>
                  </a:solidFill>
                  <a:latin typeface="Poppins Light"/>
                </a:rPr>
                <a:t>- Untuk lapisan LSTM, jumlah bobot adalah 4 * ((ukuran_input + 1) * ukuran_output + ukuran_output^2). Tambahan 1 berasal dari bias. Jadi, ukuran_input adalah dimensi output dari lapisan embedding, yaitu 32, dan ukuran_output adalah 16. Jadi, jumlah bobot untuk lapisan LSTM adalah 4 * ((32 + 1) * 16 + 16^2).</a:t>
              </a:r>
            </a:p>
            <a:p>
              <a:pPr>
                <a:lnSpc>
                  <a:spcPts val="2800"/>
                </a:lnSpc>
              </a:pPr>
            </a:p>
            <a:p>
              <a:pPr>
                <a:lnSpc>
                  <a:spcPts val="2800"/>
                </a:lnSpc>
              </a:pPr>
              <a:r>
                <a:rPr lang="en-US" sz="2000">
                  <a:solidFill>
                    <a:srgbClr val="FFFFFF"/>
                  </a:solidFill>
                  <a:latin typeface="Poppins Light"/>
                </a:rPr>
                <a:t>- Untuk lapisan dense, jumlah bobot adalah (ukuran_input * ukuran_output) + ukuran_output. Ukuran_input adalah ukuran_output dari lapisan sebelumnya, dan ukuran_output adalah jumlah unit dalam lapisan dense. Jadi, untuk lapisan dense pertama, jumlah bobot adalah (16 * 64) + 64. Untuk lapisan dense kedua, jumlah bobot adalah (64 * 32) + 32. Untuk lapisan output, jumlah bobot adalah (32 * 1) + 1.</a:t>
              </a:r>
            </a:p>
            <a:p>
              <a:pPr>
                <a:lnSpc>
                  <a:spcPts val="2800"/>
                </a:lnSpc>
              </a:pPr>
            </a:p>
            <a:p>
              <a:pPr>
                <a:lnSpc>
                  <a:spcPts val="2800"/>
                </a:lnSpc>
              </a:pPr>
              <a:r>
                <a:rPr lang="en-US" sz="2000">
                  <a:solidFill>
                    <a:srgbClr val="FFFFFF"/>
                  </a:solidFill>
                  <a:latin typeface="Poppins Light"/>
                </a:rPr>
                <a:t>Jumlah total bobot dalam model tersebut adalah:</a:t>
              </a:r>
            </a:p>
            <a:p>
              <a:pPr>
                <a:lnSpc>
                  <a:spcPts val="2800"/>
                </a:lnSpc>
              </a:pPr>
              <a:r>
                <a:rPr lang="en-US" sz="2000">
                  <a:solidFill>
                    <a:srgbClr val="FFFFFF"/>
                  </a:solidFill>
                  <a:latin typeface="Poppins Light"/>
                </a:rPr>
                <a:t>25157 * 32 + 4 * ((32 + 1) * 16 + 16^2) + (16 * 64) + 64 + (64 * 32) + 32 + (32 * 1) + 1</a:t>
              </a:r>
            </a:p>
            <a:p>
              <a:pPr>
                <a:lnSpc>
                  <a:spcPts val="2800"/>
                </a:lnSpc>
              </a:pPr>
            </a:p>
            <a:p>
              <a:pPr>
                <a:lnSpc>
                  <a:spcPts val="2800"/>
                </a:lnSpc>
              </a:pPr>
              <a:r>
                <a:rPr lang="en-US" sz="2000">
                  <a:solidFill>
                    <a:srgbClr val="FFFFFF"/>
                  </a:solidFill>
                  <a:latin typeface="Poppins Light"/>
                </a:rPr>
                <a:t>Jumlah bobot dalam model tersebut adalah:</a:t>
              </a:r>
            </a:p>
            <a:p>
              <a:pPr>
                <a:lnSpc>
                  <a:spcPts val="2800"/>
                </a:lnSpc>
              </a:pPr>
            </a:p>
            <a:p>
              <a:pPr>
                <a:lnSpc>
                  <a:spcPts val="2800"/>
                </a:lnSpc>
              </a:pPr>
              <a:r>
                <a:rPr lang="en-US" sz="2000">
                  <a:solidFill>
                    <a:srgbClr val="FFFFFF"/>
                  </a:solidFill>
                  <a:latin typeface="Poppins Medium Bold"/>
                </a:rPr>
                <a:t>813473</a:t>
              </a:r>
            </a:p>
            <a:p>
              <a:pPr algn="l">
                <a:lnSpc>
                  <a:spcPts val="2800"/>
                </a:lnSpc>
                <a:spcBef>
                  <a:spcPct val="0"/>
                </a:spcBef>
              </a:pPr>
            </a:p>
          </p:txBody>
        </p:sp>
        <p:sp>
          <p:nvSpPr>
            <p:cNvPr name="TextBox 4" id="4"/>
            <p:cNvSpPr txBox="true"/>
            <p:nvPr/>
          </p:nvSpPr>
          <p:spPr>
            <a:xfrm rot="0">
              <a:off x="0" y="-12700"/>
              <a:ext cx="19748227" cy="1409700"/>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Jumlah Total Bobot (Weight)</a:t>
              </a:r>
            </a:p>
          </p:txBody>
        </p:sp>
        <p:sp>
          <p:nvSpPr>
            <p:cNvPr name="AutoShape 5" id="5"/>
            <p:cNvSpPr/>
            <p:nvPr/>
          </p:nvSpPr>
          <p:spPr>
            <a:xfrm>
              <a:off x="0" y="2168438"/>
              <a:ext cx="19748227" cy="0"/>
            </a:xfrm>
            <a:prstGeom prst="line">
              <a:avLst/>
            </a:prstGeom>
            <a:ln cap="rnd" w="25400">
              <a:solidFill>
                <a:srgbClr val="10B5BF"/>
              </a:solidFill>
              <a:prstDash val="solid"/>
              <a:headEnd type="none" len="sm" w="sm"/>
              <a:tailEnd type="none" len="sm" w="sm"/>
            </a:ln>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DAF0zz1GS-A</dc:identifier>
  <dcterms:modified xsi:type="dcterms:W3CDTF">2011-08-01T06:04:30Z</dcterms:modified>
  <cp:revision>1</cp:revision>
  <dc:title>Spam Email Detector</dc:title>
</cp:coreProperties>
</file>

<file path=docProps/thumbnail.jpeg>
</file>